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71" r:id="rId1"/>
  </p:sldMasterIdLst>
  <p:sldIdLst>
    <p:sldId id="256" r:id="rId2"/>
    <p:sldId id="257" r:id="rId3"/>
    <p:sldId id="258" r:id="rId4"/>
    <p:sldId id="259" r:id="rId5"/>
    <p:sldId id="260" r:id="rId6"/>
    <p:sldId id="268" r:id="rId7"/>
    <p:sldId id="261" r:id="rId8"/>
    <p:sldId id="264" r:id="rId9"/>
    <p:sldId id="262" r:id="rId10"/>
    <p:sldId id="263" r:id="rId11"/>
    <p:sldId id="265" r:id="rId12"/>
    <p:sldId id="266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76" d="100"/>
          <a:sy n="76" d="100"/>
        </p:scale>
        <p:origin x="126" y="82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347D-5ACD-4C99-B74B-A9C85AD731AF}" type="datetimeFigureOut">
              <a:rPr lang="en-US" smtClean="0"/>
              <a:t>11/19/2015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72582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11/19/2015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51456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11/19/2015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13360880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11/19/2015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061363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347D-5ACD-4C99-B74B-A9C85AD731AF}" type="datetimeFigureOut">
              <a:rPr lang="en-US" smtClean="0"/>
              <a:t>11/19/2015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406874285"/>
      </p:ext>
    </p:extLst>
  </p:cSld>
  <p:clrMapOvr>
    <a:masterClrMapping/>
  </p:clrMapOvr>
  <p:hf sldNum="0"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347D-5ACD-4C99-B74B-A9C85AD731AF}" type="datetimeFigureOut">
              <a:rPr lang="en-US" smtClean="0"/>
              <a:t>11/19/2015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175524"/>
      </p:ext>
    </p:extLst>
  </p:cSld>
  <p:clrMapOvr>
    <a:masterClrMapping/>
  </p:clrMapOvr>
  <p:hf sldNum="0"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11/19/2015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439941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11/19/2015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39656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11/19/2015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6032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smtClean="0"/>
              <a:t>11/19/2015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09306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smtClean="0"/>
              <a:t>11/19/2015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15390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smtClean="0"/>
              <a:t>11/19/2015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22187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11/19/2015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22685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11/19/2015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19146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11/19/2015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37513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11/19/2015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52613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AD347D-5ACD-4C99-B74B-A9C85AD731AF}" type="datetimeFigureOut">
              <a:rPr lang="en-US" smtClean="0"/>
              <a:t>11/19/2015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242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  <p:sldLayoutId id="2147483683" r:id="rId12"/>
    <p:sldLayoutId id="2147483684" r:id="rId13"/>
    <p:sldLayoutId id="2147483685" r:id="rId14"/>
    <p:sldLayoutId id="2147483686" r:id="rId15"/>
    <p:sldLayoutId id="2147483687" r:id="rId16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deckosatka.ippk.ru/" TargetMode="External"/><Relationship Id="rId2" Type="http://schemas.openxmlformats.org/officeDocument/2006/relationships/hyperlink" Target="mailto:DECKosatka@yandex.ru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02438" y="3479800"/>
            <a:ext cx="10889561" cy="3378200"/>
          </a:xfrm>
        </p:spPr>
        <p:txBody>
          <a:bodyPr>
            <a:noAutofit/>
          </a:bodyPr>
          <a:lstStyle/>
          <a:p>
            <a:pPr algn="ctr"/>
            <a:r>
              <a:rPr lang="ru-RU" b="1" dirty="0" smtClean="0"/>
              <a:t>Исследовательская деятельность учащихся в условиях новой образовательной среды</a:t>
            </a:r>
            <a:endParaRPr lang="ru-RU" b="1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36800" y="0"/>
            <a:ext cx="7785100" cy="3513328"/>
          </a:xfrm>
          <a:prstGeom prst="rect">
            <a:avLst/>
          </a:prstGeom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067665" y="4777379"/>
            <a:ext cx="8554064" cy="1195717"/>
          </a:xfrm>
        </p:spPr>
        <p:txBody>
          <a:bodyPr>
            <a:normAutofit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8153912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22716" t="8579" r="23082" b="3822"/>
          <a:stretch/>
        </p:blipFill>
        <p:spPr>
          <a:xfrm>
            <a:off x="1587500" y="0"/>
            <a:ext cx="91821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884791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40425" y="484410"/>
            <a:ext cx="10449975" cy="1280890"/>
          </a:xfrm>
        </p:spPr>
        <p:txBody>
          <a:bodyPr>
            <a:normAutofit/>
          </a:bodyPr>
          <a:lstStyle/>
          <a:p>
            <a:r>
              <a:rPr lang="ru-RU" sz="4400" b="1" i="1" dirty="0" smtClean="0"/>
              <a:t>Программа «Новые горизонты»</a:t>
            </a:r>
            <a:endParaRPr lang="ru-RU" sz="4400" b="1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800" b="1" dirty="0"/>
              <a:t>Рекомендации  </a:t>
            </a:r>
            <a:r>
              <a:rPr lang="ru-RU" sz="2800" b="1" dirty="0" smtClean="0"/>
              <a:t>по </a:t>
            </a:r>
            <a:r>
              <a:rPr lang="ru-RU" sz="2800" b="1" dirty="0"/>
              <a:t>содержанию и  оформлению </a:t>
            </a:r>
            <a:r>
              <a:rPr lang="ru-RU" sz="2800" b="1" dirty="0" smtClean="0"/>
              <a:t>исследовательской </a:t>
            </a:r>
            <a:r>
              <a:rPr lang="ru-RU" sz="2800" b="1" dirty="0"/>
              <a:t>работы </a:t>
            </a:r>
            <a:endParaRPr lang="ru-RU" sz="2800" b="1" dirty="0" smtClean="0"/>
          </a:p>
          <a:p>
            <a:r>
              <a:rPr lang="ru-RU" sz="2800" b="1" dirty="0"/>
              <a:t>Критерии оценки исследовательской </a:t>
            </a:r>
            <a:r>
              <a:rPr lang="ru-RU" sz="2800" b="1" dirty="0" smtClean="0"/>
              <a:t>работы</a:t>
            </a:r>
          </a:p>
          <a:p>
            <a:r>
              <a:rPr lang="ru-RU" sz="2800" b="1" dirty="0"/>
              <a:t>Примерный состав индивидуального плана выполнения исследовательской работы учащегося</a:t>
            </a:r>
          </a:p>
          <a:p>
            <a:r>
              <a:rPr lang="ru-RU" sz="2800" b="1" dirty="0"/>
              <a:t>Подготовка устного сообщения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3407288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85901" y="624110"/>
            <a:ext cx="10018712" cy="1280890"/>
          </a:xfrm>
        </p:spPr>
        <p:txBody>
          <a:bodyPr>
            <a:noAutofit/>
          </a:bodyPr>
          <a:lstStyle/>
          <a:p>
            <a:pPr algn="ctr"/>
            <a:r>
              <a:rPr lang="ru-RU" sz="4800" b="1" dirty="0" smtClean="0"/>
              <a:t>Детский экологический центр «Косатка»</a:t>
            </a:r>
            <a:endParaRPr lang="ru-RU" sz="48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>
              <a:hlinkClick r:id="rId2"/>
            </a:endParaRPr>
          </a:p>
          <a:p>
            <a:endParaRPr lang="ru-RU" sz="4000" dirty="0">
              <a:hlinkClick r:id="rId2"/>
            </a:endParaRPr>
          </a:p>
          <a:p>
            <a:r>
              <a:rPr lang="en-US" sz="4000" dirty="0" smtClean="0">
                <a:hlinkClick r:id="rId2"/>
              </a:rPr>
              <a:t>DECKosatka@yandex.ru</a:t>
            </a:r>
            <a:endParaRPr lang="ru-RU" sz="4000" dirty="0" smtClean="0"/>
          </a:p>
          <a:p>
            <a:r>
              <a:rPr lang="en-US" sz="4000" dirty="0">
                <a:hlinkClick r:id="rId3"/>
              </a:rPr>
              <a:t>http://deckosatka.ippk.ru</a:t>
            </a:r>
            <a:r>
              <a:rPr lang="en-US" sz="4000" dirty="0" smtClean="0">
                <a:hlinkClick r:id="rId3"/>
              </a:rPr>
              <a:t>/</a:t>
            </a:r>
            <a:endParaRPr lang="ru-RU" sz="4000" dirty="0" smtClean="0"/>
          </a:p>
          <a:p>
            <a:r>
              <a:rPr lang="ru-RU" sz="4000" b="1" dirty="0" smtClean="0"/>
              <a:t>Тел. 33-57-61</a:t>
            </a:r>
            <a:endParaRPr lang="ru-RU" sz="4000" b="1" dirty="0"/>
          </a:p>
        </p:txBody>
      </p:sp>
    </p:spTree>
    <p:extLst>
      <p:ext uri="{BB962C8B-B14F-4D97-AF65-F5344CB8AC3E}">
        <p14:creationId xmlns:p14="http://schemas.microsoft.com/office/powerpoint/2010/main" val="14023736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Современные              тенденции развития общества:</a:t>
            </a:r>
            <a:br>
              <a:rPr lang="ru-RU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4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ru-RU" dirty="0" smtClean="0"/>
          </a:p>
          <a:p>
            <a:r>
              <a:rPr lang="ru-RU" sz="5400" b="1" dirty="0" smtClean="0"/>
              <a:t>Глобализация</a:t>
            </a:r>
          </a:p>
          <a:p>
            <a:r>
              <a:rPr lang="ru-RU" sz="5400" b="1" dirty="0" smtClean="0"/>
              <a:t>Высокая скорость изменений</a:t>
            </a:r>
            <a:endParaRPr lang="ru-RU" sz="5400" b="1" dirty="0"/>
          </a:p>
        </p:txBody>
      </p:sp>
    </p:spTree>
    <p:extLst>
      <p:ext uri="{BB962C8B-B14F-4D97-AF65-F5344CB8AC3E}">
        <p14:creationId xmlns:p14="http://schemas.microsoft.com/office/powerpoint/2010/main" val="33000198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b="1" dirty="0" smtClean="0"/>
              <a:t>Топ навыков работника </a:t>
            </a:r>
            <a:endParaRPr lang="ru-RU" sz="54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52500" y="2133600"/>
            <a:ext cx="8331200" cy="3777622"/>
          </a:xfrm>
        </p:spPr>
        <p:txBody>
          <a:bodyPr>
            <a:normAutofit/>
          </a:bodyPr>
          <a:lstStyle/>
          <a:p>
            <a:r>
              <a:rPr lang="ru-RU" sz="2400" b="1" dirty="0" smtClean="0"/>
              <a:t>Умение работать в команде</a:t>
            </a:r>
          </a:p>
          <a:p>
            <a:r>
              <a:rPr lang="ru-RU" sz="2400" b="1" dirty="0" smtClean="0"/>
              <a:t>Умение общаться, активное слушание</a:t>
            </a:r>
          </a:p>
          <a:p>
            <a:r>
              <a:rPr lang="ru-RU" sz="2400" b="1" dirty="0" smtClean="0"/>
              <a:t>Умение работать с большими объемами данных</a:t>
            </a:r>
          </a:p>
          <a:p>
            <a:r>
              <a:rPr lang="ru-RU" sz="2400" b="1" dirty="0" smtClean="0"/>
              <a:t>Умение принимать решение и решать проблемы</a:t>
            </a:r>
          </a:p>
          <a:p>
            <a:r>
              <a:rPr lang="ru-RU" sz="2400" b="1" dirty="0" smtClean="0"/>
              <a:t>Умение планировать и организовывать работу</a:t>
            </a:r>
          </a:p>
          <a:p>
            <a:r>
              <a:rPr lang="ru-RU" sz="2400" b="1" dirty="0" smtClean="0"/>
              <a:t>Владение навыков работы с компьютером</a:t>
            </a:r>
          </a:p>
          <a:p>
            <a:r>
              <a:rPr lang="ru-RU" sz="2400" b="1" dirty="0" smtClean="0"/>
              <a:t>Умение воздействовать на окружающих</a:t>
            </a:r>
            <a:endParaRPr lang="ru-RU" sz="2400" b="1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97743" y="3504909"/>
            <a:ext cx="2894257" cy="33530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76282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1647" y="325717"/>
            <a:ext cx="10267695" cy="2850921"/>
          </a:xfrm>
        </p:spPr>
        <p:txBody>
          <a:bodyPr>
            <a:normAutofit/>
          </a:bodyPr>
          <a:lstStyle/>
          <a:p>
            <a:pPr algn="just"/>
            <a:r>
              <a:rPr lang="ru-RU" sz="4000" b="1" i="1" dirty="0" smtClean="0"/>
              <a:t>Основная проблема – рост пропасти между потребностями общества и тем, чему учат в образовательных учреждениях</a:t>
            </a:r>
            <a:endParaRPr lang="ru-RU" sz="4000" b="1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3510116"/>
            <a:ext cx="8460925" cy="2738283"/>
          </a:xfrm>
        </p:spPr>
        <p:txBody>
          <a:bodyPr>
            <a:normAutofit fontScale="92500"/>
          </a:bodyPr>
          <a:lstStyle/>
          <a:p>
            <a:endParaRPr lang="ru-RU" sz="4400" dirty="0" smtClean="0"/>
          </a:p>
          <a:p>
            <a:r>
              <a:rPr lang="ru-RU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Основная задача – научить тому, что потребуется в жизни</a:t>
            </a:r>
            <a:endParaRPr lang="ru-RU" sz="4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60925" y="2209800"/>
            <a:ext cx="3731075" cy="45769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18778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6100" y="624110"/>
            <a:ext cx="11645899" cy="128089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b="1" dirty="0" smtClean="0"/>
              <a:t>Для успешного существования в обществе будущего, школьников НАДО подготовить</a:t>
            </a:r>
            <a:r>
              <a:rPr lang="ru-RU" b="1" dirty="0" smtClean="0"/>
              <a:t>: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04293" y="2495370"/>
            <a:ext cx="9603035" cy="3934927"/>
          </a:xfrm>
        </p:spPr>
        <p:txBody>
          <a:bodyPr>
            <a:normAutofit fontScale="62500" lnSpcReduction="20000"/>
          </a:bodyPr>
          <a:lstStyle/>
          <a:p>
            <a:r>
              <a:rPr lang="ru-RU" sz="4400" b="1" dirty="0" smtClean="0"/>
              <a:t>К профессиям, которые еще не появились</a:t>
            </a:r>
          </a:p>
          <a:p>
            <a:r>
              <a:rPr lang="ru-RU" sz="4400" b="1" dirty="0" smtClean="0"/>
              <a:t>К использованию технологий, которые еще не изобретены</a:t>
            </a:r>
          </a:p>
          <a:p>
            <a:r>
              <a:rPr lang="ru-RU" sz="4400" b="1" dirty="0" smtClean="0"/>
              <a:t>К решению проблем, которых еще нет</a:t>
            </a:r>
          </a:p>
          <a:p>
            <a:endParaRPr lang="ru-RU" sz="4400" b="1" dirty="0"/>
          </a:p>
          <a:p>
            <a:pPr marL="0" indent="0" algn="just">
              <a:buNone/>
            </a:pPr>
            <a:r>
              <a:rPr lang="ru-RU" dirty="0" smtClean="0"/>
              <a:t>    </a:t>
            </a:r>
            <a:r>
              <a:rPr lang="ru-RU" sz="4000" b="1" dirty="0" smtClean="0"/>
              <a:t>ВЫВОД:  Мы должны научить   </a:t>
            </a:r>
          </a:p>
          <a:p>
            <a:pPr algn="just"/>
            <a:r>
              <a:rPr lang="ru-RU" sz="4000" b="1" dirty="0" smtClean="0"/>
              <a:t>учиться,</a:t>
            </a:r>
          </a:p>
          <a:p>
            <a:pPr algn="just"/>
            <a:r>
              <a:rPr lang="ru-RU" sz="4000" b="1" dirty="0" smtClean="0"/>
              <a:t>адаптироваться, </a:t>
            </a:r>
          </a:p>
          <a:p>
            <a:pPr algn="just"/>
            <a:r>
              <a:rPr lang="ru-RU" sz="4000" b="1" dirty="0" smtClean="0"/>
              <a:t>быть открытыми инновациям</a:t>
            </a:r>
            <a:endParaRPr lang="ru-RU" sz="4000" b="1" dirty="0"/>
          </a:p>
        </p:txBody>
      </p:sp>
    </p:spTree>
    <p:extLst>
      <p:ext uri="{BB962C8B-B14F-4D97-AF65-F5344CB8AC3E}">
        <p14:creationId xmlns:p14="http://schemas.microsoft.com/office/powerpoint/2010/main" val="42402804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b="1" i="1" u="sng" dirty="0">
                <a:solidFill>
                  <a:prstClr val="black">
                    <a:lumMod val="75000"/>
                    <a:lumOff val="25000"/>
                  </a:prstClr>
                </a:solidFill>
              </a:rPr>
              <a:t>ВЫВОД:</a:t>
            </a:r>
            <a:endParaRPr lang="ru-RU" sz="5400" i="1" u="sng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lvl="0" indent="0" algn="just">
              <a:buClr>
                <a:srgbClr val="A53010"/>
              </a:buClr>
              <a:buNone/>
            </a:pPr>
            <a:r>
              <a:rPr lang="ru-RU" sz="2500" b="1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  </a:t>
            </a:r>
            <a:r>
              <a:rPr lang="ru-RU" sz="4400" b="1" dirty="0">
                <a:solidFill>
                  <a:prstClr val="black">
                    <a:lumMod val="75000"/>
                    <a:lumOff val="25000"/>
                  </a:prstClr>
                </a:solidFill>
              </a:rPr>
              <a:t>Мы должны научить   </a:t>
            </a:r>
          </a:p>
          <a:p>
            <a:pPr lvl="0" algn="just">
              <a:buClr>
                <a:srgbClr val="A53010"/>
              </a:buClr>
            </a:pPr>
            <a:r>
              <a:rPr lang="ru-RU" sz="4400" b="1" dirty="0">
                <a:solidFill>
                  <a:srgbClr val="FF0000"/>
                </a:solidFill>
              </a:rPr>
              <a:t>учиться,</a:t>
            </a:r>
          </a:p>
          <a:p>
            <a:pPr lvl="0" algn="just">
              <a:buClr>
                <a:srgbClr val="A53010"/>
              </a:buClr>
            </a:pPr>
            <a:r>
              <a:rPr lang="ru-RU" sz="4400" b="1" dirty="0">
                <a:solidFill>
                  <a:srgbClr val="FF0000"/>
                </a:solidFill>
              </a:rPr>
              <a:t>адаптироваться, </a:t>
            </a:r>
          </a:p>
          <a:p>
            <a:pPr lvl="0" algn="just">
              <a:buClr>
                <a:srgbClr val="A53010"/>
              </a:buClr>
            </a:pPr>
            <a:r>
              <a:rPr lang="ru-RU" sz="4400" b="1" dirty="0">
                <a:solidFill>
                  <a:srgbClr val="FF0000"/>
                </a:solidFill>
              </a:rPr>
              <a:t>быть открытыми инновациям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4116611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Исследовательская деятельность</a:t>
            </a:r>
            <a:br>
              <a:rPr lang="ru-RU" b="1" dirty="0" smtClean="0"/>
            </a:br>
            <a:r>
              <a:rPr lang="ru-RU" b="1" dirty="0" smtClean="0"/>
              <a:t>учащихся: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3200" b="1" dirty="0" smtClean="0"/>
              <a:t>Этапы:</a:t>
            </a:r>
          </a:p>
          <a:p>
            <a:r>
              <a:rPr lang="ru-RU" b="1" dirty="0" smtClean="0"/>
              <a:t>Постановка проблемы, выдвижение гипотезы</a:t>
            </a:r>
          </a:p>
          <a:p>
            <a:r>
              <a:rPr lang="ru-RU" b="1" dirty="0" smtClean="0"/>
              <a:t>Изучение теории, посвященной данной проблеме</a:t>
            </a:r>
          </a:p>
          <a:p>
            <a:r>
              <a:rPr lang="ru-RU" b="1" dirty="0" smtClean="0"/>
              <a:t>Подбор методик исследования и практическое овладение ими</a:t>
            </a:r>
          </a:p>
          <a:p>
            <a:r>
              <a:rPr lang="ru-RU" b="1" dirty="0" smtClean="0"/>
              <a:t>Сбор собственного материала</a:t>
            </a:r>
          </a:p>
          <a:p>
            <a:r>
              <a:rPr lang="ru-RU" b="1" dirty="0" smtClean="0"/>
              <a:t>Анализ и обобщение материалов, результатов</a:t>
            </a:r>
          </a:p>
          <a:p>
            <a:r>
              <a:rPr lang="ru-RU" b="1" dirty="0" smtClean="0"/>
              <a:t>Собственные выводы</a:t>
            </a:r>
          </a:p>
          <a:p>
            <a:r>
              <a:rPr lang="ru-RU" b="1" dirty="0" smtClean="0"/>
              <a:t>Оформление работы</a:t>
            </a:r>
          </a:p>
          <a:p>
            <a:r>
              <a:rPr lang="ru-RU" b="1" dirty="0" smtClean="0"/>
              <a:t>Представление работы</a:t>
            </a:r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3683661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b="1" i="1" dirty="0">
                <a:solidFill>
                  <a:srgbClr val="FF0000"/>
                </a:solidFill>
              </a:rPr>
              <a:t>Исследовательская деятельность</a:t>
            </a:r>
            <a:br>
              <a:rPr lang="ru-RU" sz="4000" b="1" i="1" dirty="0">
                <a:solidFill>
                  <a:srgbClr val="FF0000"/>
                </a:solidFill>
              </a:rPr>
            </a:br>
            <a:r>
              <a:rPr lang="ru-RU" sz="4000" b="1" i="1" dirty="0">
                <a:solidFill>
                  <a:srgbClr val="FF0000"/>
                </a:solidFill>
              </a:rPr>
              <a:t>учащихся</a:t>
            </a:r>
            <a:r>
              <a:rPr lang="ru-RU" sz="4000" b="1" i="1" dirty="0" smtClean="0">
                <a:solidFill>
                  <a:srgbClr val="FF0000"/>
                </a:solidFill>
              </a:rPr>
              <a:t>:</a:t>
            </a:r>
            <a:br>
              <a:rPr lang="ru-RU" sz="4000" b="1" i="1" dirty="0" smtClean="0">
                <a:solidFill>
                  <a:srgbClr val="FF0000"/>
                </a:solidFill>
              </a:rPr>
            </a:br>
            <a:r>
              <a:rPr lang="ru-RU" i="1" dirty="0">
                <a:solidFill>
                  <a:srgbClr val="FF0000"/>
                </a:solidFill>
              </a:rPr>
              <a:t/>
            </a:r>
            <a:br>
              <a:rPr lang="ru-RU" i="1" dirty="0">
                <a:solidFill>
                  <a:srgbClr val="FF0000"/>
                </a:solidFill>
              </a:rPr>
            </a:br>
            <a:endParaRPr lang="ru-RU" i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endParaRPr lang="ru-RU" dirty="0" smtClean="0"/>
          </a:p>
          <a:p>
            <a:r>
              <a:rPr lang="ru-RU" sz="3600" b="1" dirty="0" smtClean="0"/>
              <a:t>Учебное </a:t>
            </a:r>
            <a:r>
              <a:rPr lang="ru-RU" sz="3600" b="1" dirty="0"/>
              <a:t>исследование  (развитие личности, приобретение навыка исследования )</a:t>
            </a:r>
          </a:p>
          <a:p>
            <a:r>
              <a:rPr lang="ru-RU" sz="3600" b="1" dirty="0"/>
              <a:t>Научное исследование (получение объективно нового результата, новых знаний)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2897706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38301" y="624110"/>
            <a:ext cx="9866312" cy="1280890"/>
          </a:xfrm>
        </p:spPr>
        <p:txBody>
          <a:bodyPr>
            <a:normAutofit/>
          </a:bodyPr>
          <a:lstStyle/>
          <a:p>
            <a:r>
              <a:rPr lang="ru-RU" b="1" dirty="0" smtClean="0"/>
              <a:t>Классификация творческих работ учащихся в области естественных наук: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30300" y="2133600"/>
            <a:ext cx="10374312" cy="3777622"/>
          </a:xfrm>
        </p:spPr>
        <p:txBody>
          <a:bodyPr>
            <a:normAutofit/>
          </a:bodyPr>
          <a:lstStyle/>
          <a:p>
            <a:endParaRPr lang="ru-RU" dirty="0" smtClean="0"/>
          </a:p>
          <a:p>
            <a:endParaRPr lang="ru-RU" dirty="0"/>
          </a:p>
          <a:p>
            <a:r>
              <a:rPr lang="ru-RU" sz="3600" b="1" dirty="0" smtClean="0"/>
              <a:t>Проблемно-реферативные</a:t>
            </a:r>
          </a:p>
          <a:p>
            <a:r>
              <a:rPr lang="ru-RU" sz="3600" b="1" dirty="0" smtClean="0"/>
              <a:t>Экспериментальные </a:t>
            </a:r>
          </a:p>
          <a:p>
            <a:r>
              <a:rPr lang="ru-RU" sz="3600" b="1" dirty="0" smtClean="0"/>
              <a:t>Натуралистические и описательные</a:t>
            </a:r>
          </a:p>
          <a:p>
            <a:r>
              <a:rPr lang="ru-RU" sz="3600" b="1" dirty="0" smtClean="0"/>
              <a:t>Исследовательские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25731277"/>
      </p:ext>
    </p:extLst>
  </p:cSld>
  <p:clrMapOvr>
    <a:masterClrMapping/>
  </p:clrMapOvr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186</TotalTime>
  <Words>256</Words>
  <Application>Microsoft Office PowerPoint</Application>
  <PresentationFormat>Широкоэкранный</PresentationFormat>
  <Paragraphs>63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7" baseType="lpstr">
      <vt:lpstr>Arial</vt:lpstr>
      <vt:lpstr>Century Gothic</vt:lpstr>
      <vt:lpstr>Times New Roman</vt:lpstr>
      <vt:lpstr>Wingdings 3</vt:lpstr>
      <vt:lpstr>Легкий дым</vt:lpstr>
      <vt:lpstr>Исследовательская деятельность учащихся в условиях новой образовательной среды</vt:lpstr>
      <vt:lpstr>Современные              тенденции развития общества: </vt:lpstr>
      <vt:lpstr>Топ навыков работника </vt:lpstr>
      <vt:lpstr>Основная проблема – рост пропасти между потребностями общества и тем, чему учат в образовательных учреждениях</vt:lpstr>
      <vt:lpstr>Для успешного существования в обществе будущего, школьников НАДО подготовить:</vt:lpstr>
      <vt:lpstr>ВЫВОД:</vt:lpstr>
      <vt:lpstr>Исследовательская деятельность учащихся:</vt:lpstr>
      <vt:lpstr>Исследовательская деятельность учащихся:  </vt:lpstr>
      <vt:lpstr>Классификация творческих работ учащихся в области естественных наук:</vt:lpstr>
      <vt:lpstr>Презентация PowerPoint</vt:lpstr>
      <vt:lpstr>Программа «Новые горизонты»</vt:lpstr>
      <vt:lpstr>Детский экологический центр «Косатка»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Исследовательская деятельность учащихся в условиях новой образовательной среды</dc:title>
  <dc:creator>Оксана Геннадьевна</dc:creator>
  <cp:lastModifiedBy>1</cp:lastModifiedBy>
  <cp:revision>13</cp:revision>
  <dcterms:created xsi:type="dcterms:W3CDTF">2015-11-18T00:38:02Z</dcterms:created>
  <dcterms:modified xsi:type="dcterms:W3CDTF">2015-11-19T05:40:13Z</dcterms:modified>
</cp:coreProperties>
</file>